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38"/>
  </p:notesMasterIdLst>
  <p:sldIdLst>
    <p:sldId id="359" r:id="rId4"/>
    <p:sldId id="282" r:id="rId5"/>
    <p:sldId id="354" r:id="rId6"/>
    <p:sldId id="364" r:id="rId7"/>
    <p:sldId id="365" r:id="rId8"/>
    <p:sldId id="356" r:id="rId9"/>
    <p:sldId id="284" r:id="rId10"/>
    <p:sldId id="320" r:id="rId11"/>
    <p:sldId id="342" r:id="rId12"/>
    <p:sldId id="343" r:id="rId13"/>
    <p:sldId id="325" r:id="rId14"/>
    <p:sldId id="337" r:id="rId15"/>
    <p:sldId id="281" r:id="rId16"/>
    <p:sldId id="331" r:id="rId17"/>
    <p:sldId id="332" r:id="rId18"/>
    <p:sldId id="368" r:id="rId19"/>
    <p:sldId id="326" r:id="rId20"/>
    <p:sldId id="344" r:id="rId21"/>
    <p:sldId id="366" r:id="rId22"/>
    <p:sldId id="367" r:id="rId23"/>
    <p:sldId id="370" r:id="rId24"/>
    <p:sldId id="369" r:id="rId25"/>
    <p:sldId id="327" r:id="rId26"/>
    <p:sldId id="355" r:id="rId27"/>
    <p:sldId id="362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28" r:id="rId37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B8B046C-81D2-4551-9668-CFB3664D8E47}">
          <p14:sldIdLst>
            <p14:sldId id="359"/>
            <p14:sldId id="282"/>
            <p14:sldId id="354"/>
            <p14:sldId id="364"/>
            <p14:sldId id="365"/>
            <p14:sldId id="356"/>
            <p14:sldId id="284"/>
            <p14:sldId id="320"/>
          </p14:sldIdLst>
        </p14:section>
        <p14:section name="Abschnitt ohne Titel" id="{964845F8-0590-44BF-A9DE-DC505296FDB6}">
          <p14:sldIdLst>
            <p14:sldId id="342"/>
            <p14:sldId id="343"/>
            <p14:sldId id="325"/>
            <p14:sldId id="337"/>
            <p14:sldId id="281"/>
            <p14:sldId id="331"/>
            <p14:sldId id="332"/>
            <p14:sldId id="368"/>
            <p14:sldId id="326"/>
            <p14:sldId id="344"/>
            <p14:sldId id="366"/>
            <p14:sldId id="367"/>
            <p14:sldId id="370"/>
            <p14:sldId id="369"/>
          </p14:sldIdLst>
        </p14:section>
        <p14:section name="Abschnitt ohne Titel" id="{AB38346C-0752-4BA8-9C12-00FBE2282C4C}">
          <p14:sldIdLst>
            <p14:sldId id="327"/>
            <p14:sldId id="355"/>
            <p14:sldId id="362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1935" userDrawn="1">
          <p15:clr>
            <a:srgbClr val="A4A3A4"/>
          </p15:clr>
        </p15:guide>
        <p15:guide id="3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2D050"/>
    <a:srgbClr val="FFCCCC"/>
    <a:srgbClr val="9ECA80"/>
    <a:srgbClr val="FF0066"/>
    <a:srgbClr val="FFFFCC"/>
    <a:srgbClr val="FF3399"/>
    <a:srgbClr val="FFFF99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1741" autoAdjust="0"/>
  </p:normalViewPr>
  <p:slideViewPr>
    <p:cSldViewPr snapToGrid="0">
      <p:cViewPr varScale="1">
        <p:scale>
          <a:sx n="75" d="100"/>
          <a:sy n="75" d="100"/>
        </p:scale>
        <p:origin x="396" y="54"/>
      </p:cViewPr>
      <p:guideLst>
        <p:guide orient="horz" pos="663"/>
        <p:guide pos="1935"/>
        <p:guide orient="horz" pos="3475"/>
      </p:guideLst>
    </p:cSldViewPr>
  </p:slideViewPr>
  <p:outlineViewPr>
    <p:cViewPr>
      <p:scale>
        <a:sx n="33" d="100"/>
        <a:sy n="33" d="100"/>
      </p:scale>
      <p:origin x="0" y="-7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il\Documents\Hannah\GFS_Gutmann\200402(GFS_Teilnehmer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'Frage 2'!$D$49:$H$49</c:f>
              <c:numCache>
                <c:formatCode>0%</c:formatCode>
                <c:ptCount val="5"/>
                <c:pt idx="0">
                  <c:v>0.28934482758620694</c:v>
                </c:pt>
                <c:pt idx="1">
                  <c:v>0.26187931034482764</c:v>
                </c:pt>
                <c:pt idx="2">
                  <c:v>8.7931034482758644E-2</c:v>
                </c:pt>
                <c:pt idx="3">
                  <c:v>7.0810344827586205E-2</c:v>
                </c:pt>
                <c:pt idx="4">
                  <c:v>0.29118965517241385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'Frage 6(1)'!$B$26:$B$31</c:f>
              <c:numCache>
                <c:formatCode>0.00%</c:formatCode>
                <c:ptCount val="6"/>
                <c:pt idx="0" formatCode="0%">
                  <c:v>0.25</c:v>
                </c:pt>
                <c:pt idx="1">
                  <c:v>0.20799999999999999</c:v>
                </c:pt>
                <c:pt idx="2">
                  <c:v>0.20799999999999999</c:v>
                </c:pt>
                <c:pt idx="3">
                  <c:v>8.3000000000000004E-2</c:v>
                </c:pt>
                <c:pt idx="4">
                  <c:v>8.3000000000000004E-2</c:v>
                </c:pt>
                <c:pt idx="5">
                  <c:v>8.3000000000000004E-2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270760"/>
        <c:axId val="284270368"/>
      </c:barChart>
      <c:catAx>
        <c:axId val="284270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270368"/>
        <c:crosses val="autoZero"/>
        <c:auto val="1"/>
        <c:lblAlgn val="ctr"/>
        <c:lblOffset val="100"/>
        <c:noMultiLvlLbl val="0"/>
      </c:catAx>
      <c:valAx>
        <c:axId val="284270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427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eigenes Handeln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de-DE" smtClean="0"/>
                      <a:t>Weiterleitung an eine übergeordnete Staatliche Organisation</a:t>
                    </a:r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989747375328083"/>
                  <c:y val="-0.1712702138511378"/>
                </c:manualLayout>
              </c:layout>
              <c:tx>
                <c:rich>
                  <a:bodyPr/>
                  <a:lstStyle/>
                  <a:p>
                    <a:r>
                      <a:rPr lang="de-DE" dirty="0" smtClean="0"/>
                      <a:t>Weiterleitung an eine übergeordnete Hilfs-Organisation</a:t>
                    </a:r>
                    <a:endParaRPr lang="de-DE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Rechtliche Schritte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Weiteres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'Frage 7(1)'!$C$55:$C$59</c:f>
              <c:numCache>
                <c:formatCode>0.00%</c:formatCode>
                <c:ptCount val="5"/>
                <c:pt idx="0">
                  <c:v>0.23799999999999999</c:v>
                </c:pt>
                <c:pt idx="1">
                  <c:v>0.33300000000000002</c:v>
                </c:pt>
                <c:pt idx="2">
                  <c:v>0.19</c:v>
                </c:pt>
                <c:pt idx="3">
                  <c:v>0.16700000000000001</c:v>
                </c:pt>
                <c:pt idx="4">
                  <c:v>7.0999999999999994E-2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Anwenden der Menschenrechte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Schützen der Menschenrechte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'Frage 8(1)'!$B$28:$B$29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'Frage 7'!$D$118:$D$121</c:f>
              <c:numCache>
                <c:formatCode>0.00%</c:formatCode>
                <c:ptCount val="4"/>
                <c:pt idx="0">
                  <c:v>0.42299999999999999</c:v>
                </c:pt>
                <c:pt idx="1">
                  <c:v>0.23100000000000001</c:v>
                </c:pt>
                <c:pt idx="2">
                  <c:v>0.17299999999999999</c:v>
                </c:pt>
                <c:pt idx="3">
                  <c:v>0.17299999999999999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271936"/>
        <c:axId val="284276640"/>
      </c:barChart>
      <c:catAx>
        <c:axId val="28427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276640"/>
        <c:crosses val="autoZero"/>
        <c:auto val="1"/>
        <c:lblAlgn val="ctr"/>
        <c:lblOffset val="100"/>
        <c:noMultiLvlLbl val="0"/>
      </c:catAx>
      <c:valAx>
        <c:axId val="2842766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8427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'Frage 4'!$B$54:$B$55</c:f>
              <c:numCache>
                <c:formatCode>0.00%</c:formatCode>
                <c:ptCount val="2"/>
                <c:pt idx="0">
                  <c:v>0.48299999999999998</c:v>
                </c:pt>
                <c:pt idx="1">
                  <c:v>0.51700000000000002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'Frage 5'!$B$51:$B$52</c:f>
              <c:numCache>
                <c:formatCode>0.00%</c:formatCode>
                <c:ptCount val="2"/>
                <c:pt idx="0">
                  <c:v>0.68899999999999995</c:v>
                </c:pt>
                <c:pt idx="1">
                  <c:v>0.311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'Frage 5'!$B$108:$B$111</c:f>
              <c:numCache>
                <c:formatCode>0.00%</c:formatCode>
                <c:ptCount val="4"/>
                <c:pt idx="0">
                  <c:v>0.432</c:v>
                </c:pt>
                <c:pt idx="1">
                  <c:v>0.216</c:v>
                </c:pt>
                <c:pt idx="2">
                  <c:v>0.24299999999999999</c:v>
                </c:pt>
                <c:pt idx="3">
                  <c:v>0.108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484328"/>
        <c:axId val="183486680"/>
      </c:barChart>
      <c:catAx>
        <c:axId val="183484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486680"/>
        <c:crosses val="autoZero"/>
        <c:auto val="1"/>
        <c:lblAlgn val="ctr"/>
        <c:lblOffset val="100"/>
        <c:noMultiLvlLbl val="0"/>
      </c:catAx>
      <c:valAx>
        <c:axId val="18348668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348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Diskriminierung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 smtClean="0"/>
                      <a:t>Kindeswohl-gefährdung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körperliche Gewalt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Mobbing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vernachlässigte Schüler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err="1" smtClean="0"/>
                      <a:t>Intoleranz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kein Asylrecht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1904636753077831E-2"/>
                  <c:y val="4.42256459782942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kein Gleichheitsgrundsatz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92232349375353"/>
                      <c:h val="0.1199453125774951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'Frage 6'!$C$54:$C$61</c:f>
              <c:numCache>
                <c:formatCode>0%</c:formatCode>
                <c:ptCount val="8"/>
                <c:pt idx="0" formatCode="0.00%">
                  <c:v>0.125</c:v>
                </c:pt>
                <c:pt idx="1">
                  <c:v>0.1</c:v>
                </c:pt>
                <c:pt idx="2" formatCode="0.00%">
                  <c:v>7.4999999999999997E-2</c:v>
                </c:pt>
                <c:pt idx="3" formatCode="0.00%">
                  <c:v>7.4999999999999997E-2</c:v>
                </c:pt>
                <c:pt idx="4" formatCode="0.00%">
                  <c:v>7.4999999999999997E-2</c:v>
                </c:pt>
                <c:pt idx="5" formatCode="0.00%">
                  <c:v>7.4999999999999997E-2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'Frage 7'!$B$52:$B$53</c:f>
              <c:numCache>
                <c:formatCode>0%</c:formatCode>
                <c:ptCount val="2"/>
                <c:pt idx="0">
                  <c:v>0.86199999999999999</c:v>
                </c:pt>
                <c:pt idx="1">
                  <c:v>0.13800000000000001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'Frage 2(1)'!$C$27:$C$31</c:f>
              <c:numCache>
                <c:formatCode>0.00%</c:formatCode>
                <c:ptCount val="5"/>
                <c:pt idx="0">
                  <c:v>0.17199999999999999</c:v>
                </c:pt>
                <c:pt idx="1">
                  <c:v>0.13800000000000001</c:v>
                </c:pt>
                <c:pt idx="2">
                  <c:v>0.121</c:v>
                </c:pt>
                <c:pt idx="3">
                  <c:v>0.10299999999999999</c:v>
                </c:pt>
                <c:pt idx="4">
                  <c:v>8.5999999999999993E-2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487072"/>
        <c:axId val="183481584"/>
      </c:barChart>
      <c:catAx>
        <c:axId val="183487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481584"/>
        <c:crosses val="autoZero"/>
        <c:auto val="1"/>
        <c:lblAlgn val="ctr"/>
        <c:lblOffset val="100"/>
        <c:noMultiLvlLbl val="0"/>
      </c:catAx>
      <c:valAx>
        <c:axId val="1834815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348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'Frage 3(1)'!$C$27:$C$32</c:f>
              <c:numCache>
                <c:formatCode>0.00%</c:formatCode>
                <c:ptCount val="6"/>
                <c:pt idx="0" formatCode="0%">
                  <c:v>0.25</c:v>
                </c:pt>
                <c:pt idx="1">
                  <c:v>0.222</c:v>
                </c:pt>
                <c:pt idx="2">
                  <c:v>0.111</c:v>
                </c:pt>
                <c:pt idx="3">
                  <c:v>0.111</c:v>
                </c:pt>
                <c:pt idx="4">
                  <c:v>0.111</c:v>
                </c:pt>
                <c:pt idx="5">
                  <c:v>8.3000000000000004E-2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481976"/>
        <c:axId val="183482368"/>
      </c:barChart>
      <c:catAx>
        <c:axId val="183481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482368"/>
        <c:crosses val="autoZero"/>
        <c:auto val="1"/>
        <c:lblAlgn val="ctr"/>
        <c:lblOffset val="100"/>
        <c:noMultiLvlLbl val="0"/>
      </c:catAx>
      <c:valAx>
        <c:axId val="183482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348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'Frage 5(1)'!$B$26:$B$30</c:f>
              <c:numCache>
                <c:formatCode>0.00%</c:formatCode>
                <c:ptCount val="5"/>
                <c:pt idx="0">
                  <c:v>0.16200000000000001</c:v>
                </c:pt>
                <c:pt idx="1">
                  <c:v>0.13500000000000001</c:v>
                </c:pt>
                <c:pt idx="2">
                  <c:v>0.13500000000000001</c:v>
                </c:pt>
                <c:pt idx="3">
                  <c:v>0.13500000000000001</c:v>
                </c:pt>
                <c:pt idx="4">
                  <c:v>0.108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487464"/>
        <c:axId val="183487856"/>
      </c:barChart>
      <c:catAx>
        <c:axId val="183487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3487856"/>
        <c:crosses val="autoZero"/>
        <c:auto val="1"/>
        <c:lblAlgn val="ctr"/>
        <c:lblOffset val="100"/>
        <c:noMultiLvlLbl val="0"/>
      </c:catAx>
      <c:valAx>
        <c:axId val="1834878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3487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0.12829</cdr:x>
      <cdr:y>0.26296</cdr:y>
    </cdr:from>
    <cdr:to>
      <cdr:x>0.2717</cdr:x>
      <cdr:y>0.34063</cdr:y>
    </cdr:to>
    <cdr:sp macro="" textlink="">
      <cdr:nvSpPr>
        <cdr:cNvPr id="2" name="Textfeld 8"/>
        <cdr:cNvSpPr txBox="1"/>
      </cdr:nvSpPr>
      <cdr:spPr>
        <a:xfrm xmlns:a="http://schemas.openxmlformats.org/drawingml/2006/main">
          <a:off x="1161077" y="1354517"/>
          <a:ext cx="129785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000" dirty="0" smtClean="0">
              <a:latin typeface="Arial" panose="020B0604020202020204" pitchFamily="34" charset="0"/>
              <a:cs typeface="Arial" panose="020B0604020202020204" pitchFamily="34" charset="0"/>
            </a:rPr>
            <a:t>NEIN</a:t>
          </a:r>
          <a:endParaRPr lang="de-DE" sz="2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EE28B-B23E-4915-861B-4A8633983444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4E2F7-8C9E-4DC0-9524-8663DCC589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84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81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11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1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892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908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823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67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8833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501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979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973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6413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296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https://www.pictaram.org/hashtag/st%C3%A4ndegesellschaft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778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856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798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177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255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971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142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08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79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715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071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174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52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48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4991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52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66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337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E2F7-8C9E-4DC0-9524-8663DCC589A1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4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E65D37-9B60-474C-896A-E51A38D626D1}" type="datetime1">
              <a:rPr lang="de-DE" smtClean="0"/>
              <a:t>23.07.2020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Hannah Beil, GFS 2017/2018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4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937-100B-4407-8F89-B1839BFA07E5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50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058E-0A22-4196-9412-DB6A5DFDFEC6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60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C88E-9D3A-4493-9A2C-E8A1B69DF2A0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8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A01D-450B-46D2-88D9-77E5F0AE5440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852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1642-CF38-4825-A00E-6493B20D75CB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396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06BC-CEE9-4AF6-B591-9E9E78CA1B65}" type="datetime1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47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C5C6-2349-4FBB-B19A-38C4973B751E}" type="datetime1">
              <a:rPr lang="de-DE" smtClean="0"/>
              <a:t>23.07.2020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22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776D-8275-4658-B084-BFBD72EECF15}" type="datetime1">
              <a:rPr lang="de-DE" smtClean="0"/>
              <a:t>23.07.2020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422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F653-9BC7-4CBB-B599-C65C61982319}" type="datetime1">
              <a:rPr lang="de-DE" smtClean="0"/>
              <a:t>23.07.2020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977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7C3A-E21E-4B05-A4AE-996F77DC6A45}" type="datetime1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49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587F-0C48-4F6F-B8FF-E36E57020DB2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90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8DB6-CD4C-4E2F-B438-3ACA512314BE}" type="datetime1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90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129-EC3E-4285-8FF0-0C1255D6DF8E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82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823B-9B9E-435A-94B6-71796C19FD50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317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49BC-D051-4021-8090-73338297F15E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087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DD7-5658-4751-A587-885493C4B8DB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0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1DD3-6F2F-4AED-AA41-050EEFD2F677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886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D355-75CC-47D5-870F-10995E3B4AF9}" type="datetime1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030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9F7F-3AEF-4309-AF16-444B196D6D86}" type="datetime1">
              <a:rPr lang="de-DE" smtClean="0"/>
              <a:t>23.07.2020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587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8370-0305-49B6-9C7F-6142EDD46327}" type="datetime1">
              <a:rPr lang="de-DE" smtClean="0"/>
              <a:t>23.07.2020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78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8AE-5635-4DC0-A612-1DCFA96E3CF7}" type="datetime1">
              <a:rPr lang="de-DE" smtClean="0"/>
              <a:t>23.07.2020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46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6765-DC8C-4AE9-AD50-FDCCCBDA2C68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931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B56C-8265-44AA-9826-AA8EDE2D3D26}" type="datetime1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044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F711-08A9-4BEC-A495-D08456661669}" type="datetime1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038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FC1-C5CF-462E-ACED-C96FAB0EE62C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364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7924-3B86-4152-BFDB-06CB75F6ED52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28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48F0-F399-4985-90C7-048662A3F6D3}" type="datetime1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63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1357-4209-4527-8DCD-89242BDA54BD}" type="datetime1">
              <a:rPr lang="de-DE" smtClean="0"/>
              <a:t>23.07.2020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15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6231-7815-44CA-93EA-E52BD7447AA1}" type="datetime1">
              <a:rPr lang="de-DE" smtClean="0"/>
              <a:t>23.07.2020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50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33EA-6854-454E-85A4-2B152D23FAB5}" type="datetime1">
              <a:rPr lang="de-DE" smtClean="0"/>
              <a:t>23.07.2020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51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F467-480C-421B-99BD-803B2B5AC481}" type="datetime1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27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6A7F-D24C-4A76-AD85-8ED9BF3CD9A0}" type="datetime1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23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2C33-BF0A-4459-BF5A-6F8160A4D9E7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E70C-5C70-4F09-A82D-D462E48081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44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9148-9A12-41EF-B87E-42E6383CC615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5F1DF-4E39-4AFC-9EF1-FB9C5A7B1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6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2A3-2571-4AD6-8D61-2E808C6A9CF8}" type="datetime1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Hannah Beil, GFS 2017/2018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83A3-D32C-408D-86E8-DE1D3F7811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9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petition.eu/petition/online/europa-jetzt-fuer-grundwerte-und-menschenrechte-einstehen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tinental.com/de/nachhaltigkeit/nachhaltige-unternehmensfuehrung/einhaltung-der-menschenrechte-61962" TargetMode="External"/><Relationship Id="rId5" Type="http://schemas.openxmlformats.org/officeDocument/2006/relationships/hyperlink" Target="http://www.remadays.com/de/remadays-online-2017-noch-einmal-erleben/" TargetMode="External"/><Relationship Id="rId4" Type="http://schemas.openxmlformats.org/officeDocument/2006/relationships/hyperlink" Target="https://www.neckarsulm.de/online-rathau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47755" y="609600"/>
            <a:ext cx="121915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atin typeface="Segoe UI Symbol" panose="020B0502040204020203" pitchFamily="34" charset="0"/>
                <a:ea typeface="Segoe UI Symbol" panose="020B0502040204020203" pitchFamily="34" charset="0"/>
                <a:cs typeface="Verdana" panose="020B0604030504040204" pitchFamily="34" charset="0"/>
              </a:rPr>
              <a:t>Eine Umfrage zu </a:t>
            </a:r>
            <a:br>
              <a:rPr lang="de-DE" sz="4400" b="1" dirty="0">
                <a:latin typeface="Segoe UI Symbol" panose="020B0502040204020203" pitchFamily="34" charset="0"/>
                <a:ea typeface="Segoe UI Symbol" panose="020B0502040204020203" pitchFamily="34" charset="0"/>
                <a:cs typeface="Verdana" panose="020B0604030504040204" pitchFamily="34" charset="0"/>
              </a:rPr>
            </a:br>
            <a:r>
              <a:rPr lang="de-DE" sz="4800" b="1" dirty="0">
                <a:latin typeface="Segoe UI Symbol" panose="020B0502040204020203" pitchFamily="34" charset="0"/>
                <a:ea typeface="Segoe UI Symbol" panose="020B0502040204020203" pitchFamily="34" charset="0"/>
                <a:cs typeface="Verdana" panose="020B0604030504040204" pitchFamily="34" charset="0"/>
              </a:rPr>
              <a:t>Menschenrechten in Neckarsulm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593365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GFS einer Schülerin der 9. Klasse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2019/2020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156" y="2708434"/>
            <a:ext cx="4479697" cy="29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936320"/>
              </p:ext>
            </p:extLst>
          </p:nvPr>
        </p:nvGraphicFramePr>
        <p:xfrm>
          <a:off x="2851640" y="1460090"/>
          <a:ext cx="6596678" cy="4561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8362336" y="2363808"/>
            <a:ext cx="129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71813" y="2363808"/>
            <a:ext cx="129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NEIN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82" y="796395"/>
            <a:ext cx="12191518" cy="8701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Wurden Sie schon mit einer Menschenrechts-Verletzung / 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Menschenrechts-Verletzungen 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konfrontiert?</a:t>
            </a:r>
          </a:p>
        </p:txBody>
      </p:sp>
      <p:sp>
        <p:nvSpPr>
          <p:cNvPr id="10" name="Pfeil nach unten 9"/>
          <p:cNvSpPr/>
          <p:nvPr/>
        </p:nvSpPr>
        <p:spPr>
          <a:xfrm rot="16200000">
            <a:off x="-67013" y="5749861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7299" y="5724692"/>
            <a:ext cx="10806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Knapp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Hälfte der Teilnehmer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wurden bereits mit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Menschenrechts-Verletzungen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konfrontiert.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5. Umfrage – </a:t>
            </a:r>
            <a:r>
              <a:rPr lang="de-DE" dirty="0" smtClean="0"/>
              <a:t>Fünfte </a:t>
            </a:r>
            <a:r>
              <a:rPr lang="de-DE" dirty="0"/>
              <a:t>Frage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72300" y="1808163"/>
            <a:ext cx="1757007" cy="120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238101"/>
              </p:ext>
            </p:extLst>
          </p:nvPr>
        </p:nvGraphicFramePr>
        <p:xfrm>
          <a:off x="2227006" y="1277221"/>
          <a:ext cx="7943984" cy="480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8729307" y="3455280"/>
            <a:ext cx="129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82" y="796395"/>
            <a:ext cx="12191518" cy="766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Wurden Sie hierauf für Ihre Tätigkeit geschult?</a:t>
            </a:r>
          </a:p>
        </p:txBody>
      </p:sp>
      <p:sp>
        <p:nvSpPr>
          <p:cNvPr id="9" name="Pfeil nach unten 8"/>
          <p:cNvSpPr/>
          <p:nvPr/>
        </p:nvSpPr>
        <p:spPr>
          <a:xfrm rot="16200000">
            <a:off x="-155503" y="5932424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61885" y="5593425"/>
            <a:ext cx="10810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Mehrheit der Teilnehmer wurden im Rahmen der Ausbildung und der beruflichen Tätigkeit geschult, bzw. haben sich bei einer Weiterbildung das Wissen angeeignet.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Jedoch ca. 30% wurden nicht geschult!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Fünfte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</a:p>
        </p:txBody>
      </p:sp>
      <p:sp>
        <p:nvSpPr>
          <p:cNvPr id="16" name="Foliennummernplatzhalter 9"/>
          <p:cNvSpPr txBox="1">
            <a:spLocks/>
          </p:cNvSpPr>
          <p:nvPr/>
        </p:nvSpPr>
        <p:spPr>
          <a:xfrm>
            <a:off x="9690560" y="6648541"/>
            <a:ext cx="2500957" cy="293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335180"/>
              </p:ext>
            </p:extLst>
          </p:nvPr>
        </p:nvGraphicFramePr>
        <p:xfrm>
          <a:off x="428070" y="2067758"/>
          <a:ext cx="11115367" cy="374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61560" y="5986015"/>
            <a:ext cx="223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Schule/Studium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32338" y="5958366"/>
            <a:ext cx="223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Unternehmen/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603116" y="5973586"/>
            <a:ext cx="223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Weiterbildung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9473894" y="5986015"/>
            <a:ext cx="223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Sonstiges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82" y="796395"/>
            <a:ext cx="12191518" cy="663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Ja, wie wurden Sie geschult?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Sechste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332867"/>
              </p:ext>
            </p:extLst>
          </p:nvPr>
        </p:nvGraphicFramePr>
        <p:xfrm>
          <a:off x="2472331" y="1240875"/>
          <a:ext cx="6970589" cy="473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/>
          <p:cNvSpPr/>
          <p:nvPr/>
        </p:nvSpPr>
        <p:spPr>
          <a:xfrm>
            <a:off x="482" y="796395"/>
            <a:ext cx="12191518" cy="796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Menschenrechts-Verletzungen kennen Sie aus Ihrer Tätigkeit?</a:t>
            </a:r>
          </a:p>
        </p:txBody>
      </p:sp>
      <p:sp>
        <p:nvSpPr>
          <p:cNvPr id="6" name="Pfeil nach unten 5"/>
          <p:cNvSpPr/>
          <p:nvPr/>
        </p:nvSpPr>
        <p:spPr>
          <a:xfrm rot="16200000">
            <a:off x="-204184" y="5749861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39709" y="5406657"/>
            <a:ext cx="11351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Diagramm zeigt, dass es auch hier bei uns sehr viele unterschiedliche Menschenrechtsverletzungen gibt. Wobei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Diskriminierung, Kindeswohl-gefährdung und körperliche Gewalt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knapp die Hälfte der Menschenrechtsverletzungen einnehmen.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feil nach rechts 1">
            <a:hlinkClick r:id="rId3" action="ppaction://hlinksldjump"/>
          </p:cNvPr>
          <p:cNvSpPr/>
          <p:nvPr/>
        </p:nvSpPr>
        <p:spPr>
          <a:xfrm>
            <a:off x="11307567" y="6191487"/>
            <a:ext cx="501445" cy="56043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802823"/>
              </p:ext>
            </p:extLst>
          </p:nvPr>
        </p:nvGraphicFramePr>
        <p:xfrm>
          <a:off x="2568630" y="1250986"/>
          <a:ext cx="7355296" cy="452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feld 8"/>
          <p:cNvSpPr txBox="1"/>
          <p:nvPr/>
        </p:nvSpPr>
        <p:spPr>
          <a:xfrm>
            <a:off x="4207439" y="1685802"/>
            <a:ext cx="129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NEIN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8150460" y="2637993"/>
            <a:ext cx="129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82" y="796395"/>
            <a:ext cx="12191518" cy="737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Gehen Sie gegen Menschenrechts-Verletzungen selbst vor?</a:t>
            </a:r>
          </a:p>
        </p:txBody>
      </p:sp>
      <p:sp>
        <p:nvSpPr>
          <p:cNvPr id="8" name="Pfeil nach unten 7"/>
          <p:cNvSpPr/>
          <p:nvPr/>
        </p:nvSpPr>
        <p:spPr>
          <a:xfrm rot="16200000">
            <a:off x="-410661" y="5638938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68892" y="5332915"/>
            <a:ext cx="11605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Mehrheit der Teilnehmer mit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86% gehen die Verletzungen selbst 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das ist sehr gut.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 NEIN wird hier überhaupt nichts gemacht. Das ist natürlich schade. Hier stellt sich die Frage, warum diese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14% nichts machen bzw. machen möchten.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9382" y="1824816"/>
            <a:ext cx="119421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Beispiel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drehen Videos von anderen Schülern in Umkleidekabinen und stellen diese anderen Schülern zur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Verfügung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Artikel 1: (…)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sind mit Vernunft und Gewissen begabt und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sollen einander im Geist der Solidarität 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begegnen.</a:t>
            </a: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Beispiel: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Eine Erzieherin behandelte nicht deutsch-sprachige Kinder schlechter als deutsch-sprachige Kinder 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Artikel 2: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Jeder Mensch hat Anspruch auf die in dieser Erklärung verkündeten Rechte und Freiheiten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ohne irgendeinen Unterschied, etwa aufgrund rassistischer Zuschreibungen, nach Hautfarbe, Geschlecht, Sprache, Religion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politischer oder sonstiger Überzeugung, nationaler oder sozialer Herkunft, Vermögen, Geburt oder sonstigem Stand.</a:t>
            </a:r>
          </a:p>
        </p:txBody>
      </p:sp>
      <p:sp>
        <p:nvSpPr>
          <p:cNvPr id="5" name="Rechteck 4"/>
          <p:cNvSpPr/>
          <p:nvPr/>
        </p:nvSpPr>
        <p:spPr>
          <a:xfrm>
            <a:off x="482" y="796395"/>
            <a:ext cx="12191518" cy="931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Möchten Sie ein Beispiel (anonym) nennen, bei denen Sie die Menschenrechte </a:t>
            </a:r>
            <a:endPara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verletzt 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gesehen haben?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76200" y="1824816"/>
            <a:ext cx="11742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Kind durfte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tagelang nicht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die Wohnung und musste auf dem Gang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schlafen und wurde geschlagen.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Artikel 25: (…)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Mütter und Kinder haben Anspruch auf besondere Fürsorge und Unterstützung.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Alle Kinder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eheliche wie außereheliche,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genießen den gleichen sozialen Schutz.</a:t>
            </a:r>
          </a:p>
        </p:txBody>
      </p:sp>
      <p:sp>
        <p:nvSpPr>
          <p:cNvPr id="5" name="Rechteck 4"/>
          <p:cNvSpPr/>
          <p:nvPr/>
        </p:nvSpPr>
        <p:spPr>
          <a:xfrm>
            <a:off x="482" y="796395"/>
            <a:ext cx="12191518" cy="931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Möchten Sie ein Beispiel (anonym) nennen, bei denen Sie die Menschenrechte </a:t>
            </a:r>
            <a:endParaRPr lang="de-DE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verletzt 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gesehen haben?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Neunte Frage</a:t>
            </a: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319338"/>
            <a:ext cx="119609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indent="-265113"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Beispiel, Lösung: 	Einbeziehung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aller schulischer Gremien, der Eltern und des Jugendamtes </a:t>
            </a:r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indent="-265113"/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indent="-265113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Beispiel, Lösung: 	Gespräche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 der Kollegin </a:t>
            </a:r>
          </a:p>
          <a:p>
            <a:pPr marL="530225" indent="-265113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 indent="-265113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Beispiel, Lösung: 	Einbeziehung der Polizei und des Jugendamtes</a:t>
            </a:r>
          </a:p>
        </p:txBody>
      </p:sp>
      <p:sp>
        <p:nvSpPr>
          <p:cNvPr id="5" name="Rechteck 4"/>
          <p:cNvSpPr/>
          <p:nvPr/>
        </p:nvSpPr>
        <p:spPr>
          <a:xfrm>
            <a:off x="482" y="796395"/>
            <a:ext cx="12191518" cy="752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wurde die Menschenrechtsverletzung  „in Angriff“ genommen?</a:t>
            </a:r>
          </a:p>
        </p:txBody>
      </p:sp>
      <p:sp>
        <p:nvSpPr>
          <p:cNvPr id="6" name="Pfeil nach unten 5"/>
          <p:cNvSpPr/>
          <p:nvPr/>
        </p:nvSpPr>
        <p:spPr>
          <a:xfrm rot="16200000">
            <a:off x="-351668" y="5080909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57300" y="5159642"/>
            <a:ext cx="967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wurden im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direkten Umfeld oder mit Unterstützung einer übergeordneten staatlichen Organisation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herbeigeführt.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Zehnte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2" y="796396"/>
            <a:ext cx="12191518" cy="657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Möchten Sie uns Schülern etwas auf den Weg geben?</a:t>
            </a:r>
          </a:p>
        </p:txBody>
      </p:sp>
      <p:sp>
        <p:nvSpPr>
          <p:cNvPr id="6" name="Vertikaler Bildlauf 5"/>
          <p:cNvSpPr/>
          <p:nvPr/>
        </p:nvSpPr>
        <p:spPr>
          <a:xfrm>
            <a:off x="0" y="4508158"/>
            <a:ext cx="2452389" cy="1842800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„Seinen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Blick nach zwei Seiten halten, seine Pflicht und sein Recht für den 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Menschenrechts-</a:t>
            </a:r>
            <a:b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erhalt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einfordern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tikaler Bildlauf 6"/>
          <p:cNvSpPr/>
          <p:nvPr/>
        </p:nvSpPr>
        <p:spPr>
          <a:xfrm>
            <a:off x="5804622" y="3759194"/>
            <a:ext cx="2696147" cy="1497927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„Egal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Nationalität, das Herz zählt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Vertikaler Bildlauf 7"/>
          <p:cNvSpPr/>
          <p:nvPr/>
        </p:nvSpPr>
        <p:spPr>
          <a:xfrm rot="21412266">
            <a:off x="265828" y="1697089"/>
            <a:ext cx="2611383" cy="1622893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„Mut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Verstand und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Menschlichkeit.“ 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kaler Bildlauf 8"/>
          <p:cNvSpPr/>
          <p:nvPr/>
        </p:nvSpPr>
        <p:spPr>
          <a:xfrm rot="511663">
            <a:off x="8549706" y="1729964"/>
            <a:ext cx="3442592" cy="1557145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„Mit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offenen Augen und offenem Blick durch die Welt gehen und den Mut zur eigenen Meinung und zum eigenen Tun haben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Vertikaler Bildlauf 9"/>
          <p:cNvSpPr/>
          <p:nvPr/>
        </p:nvSpPr>
        <p:spPr>
          <a:xfrm rot="21389854">
            <a:off x="2512546" y="3612753"/>
            <a:ext cx="2649108" cy="2050415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„Wachsam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sein. 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Seine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Augen aufhalten. 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Hinhören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wenn jemand etwas sagt. Sensibel sein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Vertikaler Bildlauf 11"/>
          <p:cNvSpPr/>
          <p:nvPr/>
        </p:nvSpPr>
        <p:spPr>
          <a:xfrm>
            <a:off x="4122379" y="1627030"/>
            <a:ext cx="3128080" cy="1477079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„Menschenrechte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als etwas </a:t>
            </a: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Normales </a:t>
            </a: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ansehen</a:t>
            </a:r>
            <a:r>
              <a:rPr lang="de-DE" sz="2000" dirty="0" smtClean="0">
                <a:solidFill>
                  <a:schemeClr val="tx1"/>
                </a:solidFill>
              </a:rPr>
              <a:t>.“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4" name="Vertikaler Bildlauf 13"/>
          <p:cNvSpPr/>
          <p:nvPr/>
        </p:nvSpPr>
        <p:spPr>
          <a:xfrm rot="537363">
            <a:off x="8935942" y="3580029"/>
            <a:ext cx="2958693" cy="3001724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 erarbeiteten Menschenrechte achten und 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respektieren. </a:t>
            </a:r>
            <a:b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das höchste Gut, dass wir haben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Erkenntnisse</a:t>
            </a:r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liennummernplatzhalter 9"/>
          <p:cNvSpPr txBox="1">
            <a:spLocks/>
          </p:cNvSpPr>
          <p:nvPr/>
        </p:nvSpPr>
        <p:spPr>
          <a:xfrm>
            <a:off x="9448800" y="6615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2602" y="2739414"/>
            <a:ext cx="5530645" cy="4118586"/>
          </a:xfrm>
          <a:prstGeom prst="rect">
            <a:avLst/>
          </a:prstGeom>
          <a:solidFill>
            <a:schemeClr val="tx2">
              <a:lumMod val="40000"/>
              <a:lumOff val="60000"/>
              <a:alpha val="34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09729" y="2798898"/>
            <a:ext cx="55306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1463" algn="l"/>
              </a:tabLs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ICH….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ernte Betroffene kennen,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erhielt Einblick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ehrenamtliche) Arbeit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meiner Teilnehmer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 über die Erläuterungen zu Menschen-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rechtsverletzungen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überrascht,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ekam Einblick in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Unterstützung von Betroffenen,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freute mich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die Ratschläge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 über die Mithilfe aller Teilnehmer erstaunt.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de-DE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405187" y="2739414"/>
            <a:ext cx="5510499" cy="4118586"/>
          </a:xfrm>
          <a:prstGeom prst="rect">
            <a:avLst/>
          </a:prstGeom>
          <a:solidFill>
            <a:srgbClr val="92D050">
              <a:alpha val="74902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de-DE" sz="20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de-DE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tabLst>
                <a:tab pos="271463" algn="l"/>
              </a:tabLst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71463" algn="l"/>
              </a:tabLst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71463" algn="l"/>
              </a:tabLs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lernte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wie ein Fragebogen aufgebaut wird,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ernte nach welchen Kriterien Teilnehmer ausgewählt werden,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rganisierte die Termine,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ührte vor Ort die Befragungen durch,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musste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Corona Pandemie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Organisation umstellen und lernte somit neue „Wege“ zu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gehen,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lernte über Excel die Auswertungen durchzuführen.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527317" y="1717053"/>
            <a:ext cx="5088991" cy="97017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Persönliche </a:t>
            </a:r>
          </a:p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Erkenntnisse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feil nach unten 12"/>
          <p:cNvSpPr/>
          <p:nvPr/>
        </p:nvSpPr>
        <p:spPr>
          <a:xfrm>
            <a:off x="6615942" y="1723411"/>
            <a:ext cx="5088991" cy="97017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 </a:t>
            </a:r>
          </a:p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Erkenntnisse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981938"/>
            <a:ext cx="12186491" cy="46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meiner Umfrage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 Menschenrechten habe ich viele Erkenntnisse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erhalten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4318" y="873125"/>
            <a:ext cx="9144000" cy="3796368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endParaRPr lang="de-DE" dirty="0" smtClean="0"/>
          </a:p>
          <a:p>
            <a:pPr marL="457200" indent="-457200" algn="l">
              <a:buAutoNum type="arabicPeriod"/>
            </a:pPr>
            <a:endParaRPr lang="de-DE" dirty="0" smtClean="0"/>
          </a:p>
          <a:p>
            <a:pPr marL="457200" indent="-457200" algn="l">
              <a:buAutoNum type="arabicPeriod"/>
            </a:pP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0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Gliederung</a:t>
            </a:r>
          </a:p>
        </p:txBody>
      </p:sp>
      <p:sp>
        <p:nvSpPr>
          <p:cNvPr id="12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-482" y="0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Gliederung</a:t>
            </a:r>
          </a:p>
        </p:txBody>
      </p:sp>
      <p:sp>
        <p:nvSpPr>
          <p:cNvPr id="2" name="Rechteck 1"/>
          <p:cNvSpPr/>
          <p:nvPr/>
        </p:nvSpPr>
        <p:spPr>
          <a:xfrm>
            <a:off x="526026" y="781665"/>
            <a:ext cx="116654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Leitgedanke</a:t>
            </a:r>
          </a:p>
          <a:p>
            <a:pPr marL="5760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</a:p>
          <a:p>
            <a:pPr marL="5760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Durchführung</a:t>
            </a:r>
          </a:p>
          <a:p>
            <a:pPr marL="5760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Umfrage Institutionen</a:t>
            </a:r>
          </a:p>
          <a:p>
            <a:pPr marL="5760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Erkenntnisse</a:t>
            </a:r>
          </a:p>
          <a:p>
            <a:pPr marL="5760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Dank</a:t>
            </a:r>
          </a:p>
          <a:p>
            <a:pPr marL="5760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  <a:p>
            <a:pPr marL="57600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Anhang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.2. Erkenntnisse</a:t>
            </a:r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liennummernplatzhalter 9"/>
          <p:cNvSpPr txBox="1">
            <a:spLocks/>
          </p:cNvSpPr>
          <p:nvPr/>
        </p:nvSpPr>
        <p:spPr>
          <a:xfrm>
            <a:off x="9448800" y="6615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8754" y="2362071"/>
            <a:ext cx="11388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1463" algn="l"/>
              </a:tabLs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ICH….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lernte, dass das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 Menschenrechte nicht nur regional sondern global, nicht nur einmalig sondern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permanent, in allen Lebenslagen und für alle Menschen wichtig sind,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lernte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dass aktuelle Ereignisse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Flüchtlingskrise, die Corona Pandemie, 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derzeitigen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Rassen-Demos, die Missbrauchsfälle und vieles mehr die Menschenrechte „auf die Probe stellen“,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merkte,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dass die Menschenrechte ein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„wertvoller Schatz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viel dafür getan werden muss, 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diese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Rechte zu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schützen.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3071813" y="1852880"/>
            <a:ext cx="5427406" cy="97017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Allgemeine </a:t>
            </a:r>
          </a:p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Erkenntnisse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981938"/>
            <a:ext cx="12186491" cy="46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meiner Umfrage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 Menschenrechten habe ich viele Erkenntnisse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erhalten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.3. Erkenntnisse</a:t>
            </a:r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liennummernplatzhalter 9"/>
          <p:cNvSpPr txBox="1">
            <a:spLocks/>
          </p:cNvSpPr>
          <p:nvPr/>
        </p:nvSpPr>
        <p:spPr>
          <a:xfrm>
            <a:off x="9448800" y="6615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22259" y="991556"/>
            <a:ext cx="62144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1463" algn="l"/>
              </a:tabLst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somit kann ich bestätigen,</a:t>
            </a:r>
          </a:p>
          <a:p>
            <a:endParaRPr lang="de-D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 Menschenrechte auch in einer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hoch entwickelten Stadt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wie Neckarsulm wichtig sind,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dass sich in Neckarsulm viele Institutionen und Personen um Betroffene kümmern und die Einhaltung der Menschenrechte „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 wir Jugendliche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Menschenrechts-verletzungen offen sein müssen,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nd uns mit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Mut, Verstand und Menschlichkeit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dafür einsetzen sollten.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7" y="2169428"/>
            <a:ext cx="4573265" cy="34311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Dank </a:t>
            </a:r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liennummernplatzhalter 9"/>
          <p:cNvSpPr txBox="1">
            <a:spLocks/>
          </p:cNvSpPr>
          <p:nvPr/>
        </p:nvSpPr>
        <p:spPr>
          <a:xfrm>
            <a:off x="9448800" y="6603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80727" y="1256720"/>
            <a:ext cx="113889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1463" algn="l"/>
              </a:tabLs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Für den Inhalt meiner GFS war ich nicht alleine verantwortlich……..</a:t>
            </a:r>
          </a:p>
          <a:p>
            <a:pPr>
              <a:tabLst>
                <a:tab pos="271463" algn="l"/>
              </a:tabLs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Deshalb geht mein Dank an</a:t>
            </a:r>
          </a:p>
          <a:p>
            <a:pPr>
              <a:tabLst>
                <a:tab pos="271463" algn="l"/>
              </a:tabLst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alle Teilnehmer, die sich die Zeit nahmen und mir ausführlich ihre Antworten mitteilten und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meinen Lehrer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 dieses Thema im Fach Gemeinschaftskunde zur Auswahl stellte.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rz 2"/>
          <p:cNvSpPr/>
          <p:nvPr/>
        </p:nvSpPr>
        <p:spPr>
          <a:xfrm>
            <a:off x="3574473" y="4343400"/>
            <a:ext cx="2279072" cy="192918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269180" y="4962751"/>
            <a:ext cx="351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sz="240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Bleiben Sie gesund!</a:t>
            </a:r>
          </a:p>
          <a:p>
            <a:endParaRPr lang="de-DE" sz="2400" i="1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Quellen- und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Bilderverzeichnis</a:t>
            </a:r>
            <a:endParaRPr lang="de-D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umsplatzhalter 7"/>
          <p:cNvSpPr txBox="1">
            <a:spLocks/>
          </p:cNvSpPr>
          <p:nvPr/>
        </p:nvSpPr>
        <p:spPr>
          <a:xfrm>
            <a:off x="152400" y="66913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9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66367" y="1387070"/>
            <a:ext cx="12324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Bilder: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www.openpetition.eu/petition/online/europa-jetzt-fuer-grundwerte-und-menschenrechte-einstehen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www.neckarsulm.de/online-rathaus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http://www.remadays.com/de/remadays-online-2017-noch-einmal-erleben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https://www.continental.com/de/nachhaltigkeit/nachhaltige-unternehmensfuehrung/einhaltung-der-menschenrechte-61962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Anhang: Beilspiel Fragebogen</a:t>
            </a:r>
          </a:p>
        </p:txBody>
      </p:sp>
      <p:sp>
        <p:nvSpPr>
          <p:cNvPr id="32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35340" t="12045" r="37569" b="31950"/>
          <a:stretch/>
        </p:blipFill>
        <p:spPr>
          <a:xfrm>
            <a:off x="147482" y="699478"/>
            <a:ext cx="5086355" cy="591171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664918" y="150537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013" indent="-354013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Arten von Antworten auf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Offene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Fragen: Die Befragten erhalten keine Antwortvorschläge und können somit ohne Einschränkungen antworten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Geschlossene Fragen: Der Befragte wählt aus einer begrenzten Zahl von Möglichkeiten eine aus, welche er für richtig hält. Oder diejenige, welche seine Meinung am besten widerspiegelt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Halboffene Fragen: Ein Kompromiss zwischen offenen und geschlossenen Fragen. Neben den Antwortvorschlägen erhält der Befragte die Möglichkeit seinen eigenen Text als Antwort einzufügen.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Anhang: Spontane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Umfrage – Erste Frage</a:t>
            </a:r>
          </a:p>
        </p:txBody>
      </p:sp>
      <p:sp>
        <p:nvSpPr>
          <p:cNvPr id="28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82" y="813135"/>
            <a:ext cx="12191518" cy="69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Ihnen die Menschenrechte im Allgemeinen bekannt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Pfeil nach unten 5"/>
          <p:cNvSpPr/>
          <p:nvPr/>
        </p:nvSpPr>
        <p:spPr>
          <a:xfrm rot="16200000">
            <a:off x="17043" y="3867771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827457"/>
            <a:ext cx="11798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JA: 	100%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57300" y="3915726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 Teilnehmer kennen die Menschenrechte im Allgemeinen.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Anhang: Spontane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Umfrage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55397"/>
              </p:ext>
            </p:extLst>
          </p:nvPr>
        </p:nvGraphicFramePr>
        <p:xfrm>
          <a:off x="0" y="1710814"/>
          <a:ext cx="12191517" cy="297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91315" y="4639479"/>
            <a:ext cx="246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Meinungsfreiheit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57453" y="4639479"/>
            <a:ext cx="214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Religionsfreiheit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41126" y="4623524"/>
            <a:ext cx="335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 auf Leben und Freiheit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21929" y="4623524"/>
            <a:ext cx="359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Freiheit, Gleichheit,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Solidarität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668786" y="4623524"/>
            <a:ext cx="377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Versammlungs- und Vereinigungsfreiheit </a:t>
            </a:r>
          </a:p>
        </p:txBody>
      </p:sp>
      <p:sp>
        <p:nvSpPr>
          <p:cNvPr id="10" name="Rechteck 9"/>
          <p:cNvSpPr/>
          <p:nvPr/>
        </p:nvSpPr>
        <p:spPr>
          <a:xfrm>
            <a:off x="482" y="796395"/>
            <a:ext cx="12191518" cy="752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Menschenrechte kennen Sie?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  <p:sp>
        <p:nvSpPr>
          <p:cNvPr id="15" name="Pfeil nach unten 14"/>
          <p:cNvSpPr/>
          <p:nvPr/>
        </p:nvSpPr>
        <p:spPr>
          <a:xfrm rot="16200000">
            <a:off x="-311844" y="5727724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9688" y="5372607"/>
            <a:ext cx="11412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Mehrheit der Befragten kennt v.a. die Freiheitsrechte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Besonders sticht die Meinungsfreiheit heraus. Das kann v.a. daran liegen, dass Deutschland ein demokratisches Land ist und es für uns eigentlich selbstverständlich ist, unsere Meinung äußern zu dürfen.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Anhang: Spontane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Umfrage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Dritte Frage</a:t>
            </a: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147676"/>
              </p:ext>
            </p:extLst>
          </p:nvPr>
        </p:nvGraphicFramePr>
        <p:xfrm>
          <a:off x="0" y="1681316"/>
          <a:ext cx="12191518" cy="311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96552" y="4745681"/>
            <a:ext cx="221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 auf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Leben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82668" y="4762079"/>
            <a:ext cx="221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Meinungsfreiheit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360606" y="4762079"/>
            <a:ext cx="221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Gleichheit vor dem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Gesetz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6005" y="4762079"/>
            <a:ext cx="221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Religionsfreiheit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986091" y="4745681"/>
            <a:ext cx="258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Freiheit, Gleichheit, Solidarität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256310" y="4762079"/>
            <a:ext cx="221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 auf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Bildung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2" y="796395"/>
            <a:ext cx="12191518" cy="781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/ Welche Menschenrecht/e sind für Sie persönlich am Wichtigsten?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  <p:sp>
        <p:nvSpPr>
          <p:cNvPr id="16" name="Pfeil nach unten 15"/>
          <p:cNvSpPr/>
          <p:nvPr/>
        </p:nvSpPr>
        <p:spPr>
          <a:xfrm rot="16200000">
            <a:off x="-459324" y="5727724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84604" y="5550824"/>
            <a:ext cx="11412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Für die Mehrheit ist der Artikel 3 (Recht auf Leben) am wichtigsten. Das bedeutet, dass es für die meisten wichtig erscheint,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dass keiner das Recht hat einen anderen umzubringen, somit lehnen auch viele die Todesstrafe ab.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Anhang: Spontane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Umfrage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1949142"/>
            <a:ext cx="1179871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Sehr wichtig: 100%</a:t>
            </a:r>
          </a:p>
          <a:p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Wichtig: 0%</a:t>
            </a:r>
          </a:p>
          <a:p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Weniger wichtig: 0%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2" y="796395"/>
            <a:ext cx="12191518" cy="766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wichtig sind für Sie Menschenrechte?</a:t>
            </a:r>
          </a:p>
        </p:txBody>
      </p:sp>
      <p:sp>
        <p:nvSpPr>
          <p:cNvPr id="6" name="Pfeil nach unten 5"/>
          <p:cNvSpPr/>
          <p:nvPr/>
        </p:nvSpPr>
        <p:spPr>
          <a:xfrm rot="16200000">
            <a:off x="-410661" y="5638938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42518" y="5686893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Für alle Teilnehmer sind die Menschenrechte sehr wichtig.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Anhang: Spontane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Umfrage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Fünfte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73555"/>
              </p:ext>
            </p:extLst>
          </p:nvPr>
        </p:nvGraphicFramePr>
        <p:xfrm>
          <a:off x="0" y="1504335"/>
          <a:ext cx="12191518" cy="355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43897" y="4981993"/>
            <a:ext cx="243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Folter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21858" y="4981993"/>
            <a:ext cx="243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Diskriminierung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96232" y="4981993"/>
            <a:ext cx="243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Sklaverei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08490" y="4981993"/>
            <a:ext cx="24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keine Meinungsfreiheit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141974" y="4981993"/>
            <a:ext cx="2433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Kinderarbeit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82" y="796395"/>
            <a:ext cx="12191518" cy="707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Menschenrechts-Verletzungen kennen Sie?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  <p:sp>
        <p:nvSpPr>
          <p:cNvPr id="15" name="Pfeil nach unten 14"/>
          <p:cNvSpPr/>
          <p:nvPr/>
        </p:nvSpPr>
        <p:spPr>
          <a:xfrm rot="16200000">
            <a:off x="-410661" y="5638938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42518" y="568689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V.a. die Menschenrechtsverletzungen, welche in den Nachrichten genannt werden sind den meisten bekannt.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Leitgedanke</a:t>
            </a:r>
          </a:p>
        </p:txBody>
      </p:sp>
      <p:sp>
        <p:nvSpPr>
          <p:cNvPr id="32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720403"/>
            <a:ext cx="1188180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Menschenrechte in </a:t>
            </a:r>
            <a:r>
              <a:rPr lang="de-DE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Neckarsulm</a:t>
            </a:r>
          </a:p>
          <a:p>
            <a:pPr algn="ctr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Inwiefern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spielen Menschenrechte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einer hoch entwickelten Stadt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in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Hinsicht Wirtschaft, Bildung,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Soziales – </a:t>
            </a:r>
          </a:p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wie Neckarsulm eine Rolle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Falls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Menschenrechte eine Rolle spielen, </a:t>
            </a:r>
          </a:p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Institutionen und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Personengruppen</a:t>
            </a:r>
          </a:p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sind für das "Monitoring" zur Einhaltung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smtClean="0">
                <a:latin typeface="Arial" panose="020B0604020202020204" pitchFamily="34" charset="0"/>
                <a:cs typeface="Arial" panose="020B0604020202020204" pitchFamily="34" charset="0"/>
              </a:rPr>
              <a:t>der Menschenrechte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zuständig?</a:t>
            </a:r>
          </a:p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de-DE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25040" t="16488" r="21788" b="10731"/>
          <a:stretch/>
        </p:blipFill>
        <p:spPr>
          <a:xfrm>
            <a:off x="9398091" y="1941580"/>
            <a:ext cx="2793909" cy="258589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Anhang: Spontane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Umfrage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Sechste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064963"/>
              </p:ext>
            </p:extLst>
          </p:nvPr>
        </p:nvGraphicFramePr>
        <p:xfrm>
          <a:off x="483" y="1533832"/>
          <a:ext cx="12191517" cy="334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575187" y="4848631"/>
            <a:ext cx="2079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Justiz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54710" y="4848631"/>
            <a:ext cx="2079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Polizei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06413" y="4848631"/>
            <a:ext cx="2079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Sanktionen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87613" y="4848631"/>
            <a:ext cx="2079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Solidarität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39316" y="4848631"/>
            <a:ext cx="207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Rechte ansprechen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529866" y="4848631"/>
            <a:ext cx="2079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Demos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2" y="796395"/>
            <a:ext cx="12191518" cy="737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sollte man Ihrer Meinung nach gegen 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Menschenrechtsverletzungen 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vorgehen?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  <p:sp>
        <p:nvSpPr>
          <p:cNvPr id="16" name="Pfeil nach unten 15"/>
          <p:cNvSpPr/>
          <p:nvPr/>
        </p:nvSpPr>
        <p:spPr>
          <a:xfrm rot="16200000">
            <a:off x="-410661" y="5638938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42518" y="5493899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Mehrheitlich sind die Befragten der Meinung,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dass der Staat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(Justiz, Polizei, Sanktionen)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gegen die Menschenrechtsverletzungen vorgehen sollte.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Anhang: Spontane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Umfrage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1963890"/>
            <a:ext cx="117987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JA: 100%</a:t>
            </a:r>
          </a:p>
          <a:p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NEIN: 0%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2" y="796395"/>
            <a:ext cx="12191518" cy="855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Würden Sie gegen eine Menschenrechts-Verletzung selbst aktiv werden?</a:t>
            </a:r>
          </a:p>
        </p:txBody>
      </p:sp>
      <p:sp>
        <p:nvSpPr>
          <p:cNvPr id="6" name="Pfeil nach unten 5"/>
          <p:cNvSpPr/>
          <p:nvPr/>
        </p:nvSpPr>
        <p:spPr>
          <a:xfrm rot="16200000">
            <a:off x="-410661" y="5638938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57300" y="5538142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 Teilnehmer kennen die Menschenrechte im Allgemeinen.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Anhang: Spontane Umfrage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201747"/>
              </p:ext>
            </p:extLst>
          </p:nvPr>
        </p:nvGraphicFramePr>
        <p:xfrm>
          <a:off x="1" y="1170830"/>
          <a:ext cx="12192000" cy="58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482" y="796395"/>
            <a:ext cx="12191518" cy="752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Ja, in welcher Weise würden Sie das tun?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Anhang: Spontane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Umfrage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602220"/>
              </p:ext>
            </p:extLst>
          </p:nvPr>
        </p:nvGraphicFramePr>
        <p:xfrm>
          <a:off x="2009928" y="1206668"/>
          <a:ext cx="8033723" cy="485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482" y="796395"/>
            <a:ext cx="12191518" cy="781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Möchten Sie uns Schülern etwas auf den Weg geben?</a:t>
            </a:r>
          </a:p>
        </p:txBody>
      </p:sp>
      <p:sp>
        <p:nvSpPr>
          <p:cNvPr id="6" name="Pfeil nach unten 5"/>
          <p:cNvSpPr/>
          <p:nvPr/>
        </p:nvSpPr>
        <p:spPr>
          <a:xfrm rot="16200000">
            <a:off x="-410661" y="5638938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42518" y="5697538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Mehrheit möchte, dass man die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Menschenrechte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anwendet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 nicht nur kennt.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Anhang: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Zu  5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641214"/>
              </p:ext>
            </p:extLst>
          </p:nvPr>
        </p:nvGraphicFramePr>
        <p:xfrm>
          <a:off x="0" y="1740310"/>
          <a:ext cx="12191999" cy="390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130324" y="5750004"/>
            <a:ext cx="209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eigenes Handeln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20446" y="5750004"/>
            <a:ext cx="3157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Weiterleitung an eine übergeordnete staatliche Organisation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91013" y="5750004"/>
            <a:ext cx="2523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Weiterleitung an eine übergeordnete Hilfs-Organisation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55132" y="5750004"/>
            <a:ext cx="2648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Weiterleitung an eine übergeordnete Hilfs-Organisation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482" y="796395"/>
            <a:ext cx="12191518" cy="764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Ja, in welcher Weise gehen Sie das Thema an?</a:t>
            </a:r>
          </a:p>
        </p:txBody>
      </p:sp>
      <p:sp>
        <p:nvSpPr>
          <p:cNvPr id="6" name="Pfeil nach rechts 5">
            <a:hlinkClick r:id="rId4" action="ppaction://hlinksldjump"/>
          </p:cNvPr>
          <p:cNvSpPr/>
          <p:nvPr/>
        </p:nvSpPr>
        <p:spPr>
          <a:xfrm>
            <a:off x="189330" y="6270698"/>
            <a:ext cx="594729" cy="558500"/>
          </a:xfrm>
          <a:prstGeom prst="rightArrow">
            <a:avLst>
              <a:gd name="adj1" fmla="val 50000"/>
              <a:gd name="adj2" fmla="val 47359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  <p:sp>
        <p:nvSpPr>
          <p:cNvPr id="15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ch unten gekrümmter Pfeil 3"/>
          <p:cNvSpPr/>
          <p:nvPr/>
        </p:nvSpPr>
        <p:spPr>
          <a:xfrm>
            <a:off x="1097713" y="1300791"/>
            <a:ext cx="1165885" cy="4335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Organisation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448318" y="6610351"/>
            <a:ext cx="2743200" cy="365125"/>
          </a:xfrm>
        </p:spPr>
        <p:txBody>
          <a:bodyPr/>
          <a:lstStyle/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139880" y="1584818"/>
            <a:ext cx="262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Auswahl des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Themas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-87328" y="1799185"/>
            <a:ext cx="2036286" cy="172940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Schuljahr 2019/20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022305" y="1575847"/>
            <a:ext cx="30337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Erstellung Entwurf Fragebogen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Rücksprache und Freigabe des Fragebogens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894717" y="1567219"/>
            <a:ext cx="2926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Auswahl möglicher Teilnehmer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Vereinbarung von Gesprächsterminen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9002676" y="4235967"/>
            <a:ext cx="262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Durchführung der Befragungen vor Ort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184719" y="4281431"/>
            <a:ext cx="3176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Durchführung der Befragungen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per Mail, Telefon oder Post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647256" y="4273827"/>
            <a:ext cx="262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Auswertung und Aufbereitung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-482" y="6237451"/>
            <a:ext cx="12192000" cy="612231"/>
          </a:xfrm>
          <a:prstGeom prst="rect">
            <a:avLst/>
          </a:prstGeom>
          <a:solidFill>
            <a:srgbClr val="92D050">
              <a:alpha val="7490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Dauer: 9 Monate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ch links gekrümmter Pfeil 2"/>
          <p:cNvSpPr/>
          <p:nvPr/>
        </p:nvSpPr>
        <p:spPr>
          <a:xfrm>
            <a:off x="11312847" y="2658833"/>
            <a:ext cx="734518" cy="14154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Nach unten gekrümmter Pfeil 24"/>
          <p:cNvSpPr/>
          <p:nvPr/>
        </p:nvSpPr>
        <p:spPr>
          <a:xfrm>
            <a:off x="3861694" y="1269852"/>
            <a:ext cx="1165885" cy="462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Nach unten gekrümmter Pfeil 25"/>
          <p:cNvSpPr/>
          <p:nvPr/>
        </p:nvSpPr>
        <p:spPr>
          <a:xfrm>
            <a:off x="7776547" y="1298691"/>
            <a:ext cx="1165885" cy="462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Nach unten gekrümmter Pfeil 26"/>
          <p:cNvSpPr/>
          <p:nvPr/>
        </p:nvSpPr>
        <p:spPr>
          <a:xfrm rot="10800000">
            <a:off x="7776547" y="4442095"/>
            <a:ext cx="1165885" cy="462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8" name="Nach unten gekrümmter Pfeil 27"/>
          <p:cNvSpPr/>
          <p:nvPr/>
        </p:nvSpPr>
        <p:spPr>
          <a:xfrm rot="10800000">
            <a:off x="3815638" y="4548577"/>
            <a:ext cx="1165885" cy="462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213817" y="951245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461177" y="980140"/>
            <a:ext cx="1710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 Dezember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8220688" y="990932"/>
            <a:ext cx="345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Januar 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467632" y="3751436"/>
            <a:ext cx="345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März-April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8361689" y="3707639"/>
            <a:ext cx="345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Februar-März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084313" y="3742481"/>
            <a:ext cx="345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Mai-Juni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9140666" y="5570003"/>
            <a:ext cx="284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Schulschließung aufgrund der Corona Pandemie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8732100" y="5300463"/>
            <a:ext cx="3459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 März 2020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ewitterblitz 4"/>
          <p:cNvSpPr/>
          <p:nvPr/>
        </p:nvSpPr>
        <p:spPr>
          <a:xfrm rot="937141">
            <a:off x="8424842" y="5264610"/>
            <a:ext cx="939750" cy="744011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20" grpId="0"/>
      <p:bldP spid="21" grpId="0"/>
      <p:bldP spid="22" grpId="0"/>
      <p:bldP spid="2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Teilnehmer</a:t>
            </a:r>
          </a:p>
        </p:txBody>
      </p:sp>
      <p:sp>
        <p:nvSpPr>
          <p:cNvPr id="32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78426" y="1089025"/>
            <a:ext cx="5530645" cy="5522167"/>
          </a:xfrm>
          <a:prstGeom prst="rect">
            <a:avLst/>
          </a:prstGeom>
          <a:solidFill>
            <a:schemeClr val="tx2">
              <a:lumMod val="40000"/>
              <a:lumOff val="60000"/>
              <a:alpha val="34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78426" y="1192914"/>
            <a:ext cx="553064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1463" algn="l"/>
              </a:tabLst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Institutionen:</a:t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Teilnehmer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71463" algn="l"/>
              </a:tabLst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Schulen: 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Albert-Schweitzer-Gymnasium, 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Realschule, Grundschule, Förderklassen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Kirche: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evangelisch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katholisch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„Hilfs-“ Organisationen: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Caritas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ASB, Stiftung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Starke Familien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Der Weltladen, Jule,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Cafe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Asyl,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Kolpingsfamilie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Stadt Neckarsulm: 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Gemeinderatsvertreter,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Integrationsmanager und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Integrationsbeauftragte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Berufsgruppen: 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Anwalt,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Erzieher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Betroffene: Flüchtlinge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de-DE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341806" y="1089025"/>
            <a:ext cx="5132439" cy="5522167"/>
          </a:xfrm>
          <a:prstGeom prst="rect">
            <a:avLst/>
          </a:prstGeom>
          <a:solidFill>
            <a:srgbClr val="92D050">
              <a:alpha val="74902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e-DE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de-DE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Spontane </a:t>
            </a:r>
            <a:r>
              <a:rPr lang="de-DE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Umfrage:</a:t>
            </a:r>
            <a:br>
              <a:rPr lang="de-DE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 Personen</a:t>
            </a:r>
            <a:br>
              <a:rPr lang="de-DE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de-DE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Fremde Personen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Nachbarn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Bekannte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Mitglieder des Fördervereins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offenen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Türe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74542" y="6221645"/>
            <a:ext cx="478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Auswertung hierfür ist im Anhang zu finden.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Durchführung</a:t>
            </a:r>
          </a:p>
        </p:txBody>
      </p:sp>
      <p:sp>
        <p:nvSpPr>
          <p:cNvPr id="32" name="Foliennummernplatzhalter 9"/>
          <p:cNvSpPr txBox="1">
            <a:spLocks/>
          </p:cNvSpPr>
          <p:nvPr/>
        </p:nvSpPr>
        <p:spPr>
          <a:xfrm>
            <a:off x="9448318" y="65988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65586"/>
            <a:ext cx="3041451" cy="22819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10503" r="16926"/>
          <a:stretch/>
        </p:blipFill>
        <p:spPr>
          <a:xfrm>
            <a:off x="4663233" y="1624115"/>
            <a:ext cx="2610464" cy="16961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0174" y="4300616"/>
            <a:ext cx="400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Anfrage an Teilnehmer, Vereinbarung von Terminen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Besuch und Umfrage vor Ort</a:t>
            </a:r>
          </a:p>
          <a:p>
            <a:pPr marL="457200" indent="-457200">
              <a:buAutoNum type="arabicPeriod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101581" y="4300616"/>
            <a:ext cx="3922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Anfrage per Mail, per Telefon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Versand der Umfragebögen per Mail oder Post bzw. Führen von Telefon-gesprächen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24" y="1367358"/>
            <a:ext cx="3656238" cy="2742179"/>
          </a:xfrm>
          <a:prstGeom prst="rect">
            <a:avLst/>
          </a:prstGeom>
        </p:spPr>
      </p:pic>
      <p:sp>
        <p:nvSpPr>
          <p:cNvPr id="13" name="Eingekerbter Richtungspfeil 12"/>
          <p:cNvSpPr/>
          <p:nvPr/>
        </p:nvSpPr>
        <p:spPr>
          <a:xfrm>
            <a:off x="3628103" y="2123768"/>
            <a:ext cx="265469" cy="9291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ingekerbter Richtungspfeil 13"/>
          <p:cNvSpPr/>
          <p:nvPr/>
        </p:nvSpPr>
        <p:spPr>
          <a:xfrm>
            <a:off x="3903164" y="2123768"/>
            <a:ext cx="265469" cy="9291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Eingekerbter Richtungspfeil 14"/>
          <p:cNvSpPr/>
          <p:nvPr/>
        </p:nvSpPr>
        <p:spPr>
          <a:xfrm>
            <a:off x="4176307" y="2123767"/>
            <a:ext cx="265469" cy="9291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Eingekerbter Richtungspfeil 15"/>
          <p:cNvSpPr/>
          <p:nvPr/>
        </p:nvSpPr>
        <p:spPr>
          <a:xfrm>
            <a:off x="7553377" y="2123768"/>
            <a:ext cx="265469" cy="9291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Eingekerbter Richtungspfeil 16"/>
          <p:cNvSpPr/>
          <p:nvPr/>
        </p:nvSpPr>
        <p:spPr>
          <a:xfrm>
            <a:off x="7828438" y="2123768"/>
            <a:ext cx="265469" cy="9291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Eingekerbter Richtungspfeil 17"/>
          <p:cNvSpPr/>
          <p:nvPr/>
        </p:nvSpPr>
        <p:spPr>
          <a:xfrm>
            <a:off x="8101581" y="2123767"/>
            <a:ext cx="265469" cy="9291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85739" y="5551453"/>
            <a:ext cx="288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Corona-Pandemie</a:t>
            </a:r>
            <a:endParaRPr lang="de-D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ingekerbter Richtungspfeil 23"/>
          <p:cNvSpPr/>
          <p:nvPr/>
        </p:nvSpPr>
        <p:spPr>
          <a:xfrm>
            <a:off x="5374301" y="4244551"/>
            <a:ext cx="322994" cy="12056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5" name="Eingekerbter Richtungspfeil 24"/>
          <p:cNvSpPr/>
          <p:nvPr/>
        </p:nvSpPr>
        <p:spPr>
          <a:xfrm>
            <a:off x="5810867" y="4244551"/>
            <a:ext cx="315197" cy="12056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Eingekerbter Richtungspfeil 25"/>
          <p:cNvSpPr/>
          <p:nvPr/>
        </p:nvSpPr>
        <p:spPr>
          <a:xfrm>
            <a:off x="6219865" y="4244551"/>
            <a:ext cx="306575" cy="120562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6" grpId="0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Erste Frage</a:t>
            </a:r>
          </a:p>
        </p:txBody>
      </p:sp>
      <p:sp>
        <p:nvSpPr>
          <p:cNvPr id="28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0" y="2170368"/>
            <a:ext cx="11798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JA: 	100%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82" y="813135"/>
            <a:ext cx="12191518" cy="868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Ihnen die Menschenrechte im Allgemeinen bekannt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2" name="Pfeil nach unten 11"/>
          <p:cNvSpPr/>
          <p:nvPr/>
        </p:nvSpPr>
        <p:spPr>
          <a:xfrm rot="16200000">
            <a:off x="360690" y="3867465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21310" y="3915420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 Teilnehmer kennen die Menschenrechte im Allgemeinen.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0" y="-13446"/>
            <a:ext cx="12192000" cy="71292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endParaRPr lang="de-DE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iennummernplatzhalter 9"/>
          <p:cNvSpPr txBox="1">
            <a:spLocks/>
          </p:cNvSpPr>
          <p:nvPr/>
        </p:nvSpPr>
        <p:spPr>
          <a:xfrm>
            <a:off x="9448318" y="66111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322714"/>
              </p:ext>
            </p:extLst>
          </p:nvPr>
        </p:nvGraphicFramePr>
        <p:xfrm>
          <a:off x="0" y="1278885"/>
          <a:ext cx="12247891" cy="416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7722757" y="2302814"/>
            <a:ext cx="321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Persönlichkeitsrechte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22757" y="4096416"/>
            <a:ext cx="321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Freiheitsrechte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26123" y="4594348"/>
            <a:ext cx="321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Justizielle Rechte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213035" y="3892725"/>
            <a:ext cx="321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Wirtschaftlichkeitsrechte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42517" y="2356462"/>
            <a:ext cx="3705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Soziale &amp; kulturelle Rechte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82" y="796395"/>
            <a:ext cx="12191518" cy="824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Kategorie/n an Menschenrechten ist/sind für Ihre </a:t>
            </a:r>
            <a:r>
              <a:rPr lang="de-DE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Tätigkeit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relevant?</a:t>
            </a: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feil nach unten 17"/>
          <p:cNvSpPr/>
          <p:nvPr/>
        </p:nvSpPr>
        <p:spPr>
          <a:xfrm rot="16200000">
            <a:off x="-321703" y="5418749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42517" y="5087698"/>
            <a:ext cx="10685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¾ der Teilnehmer wählt die Kategorien Soziale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&amp; kulturelle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Rechte, Persönlichkeitsrechte und Freiheitsrechte aus.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beutetet, die Menschenrechte,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die Menschen direkt betreffen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erden als relevant angesehen.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13446"/>
            <a:ext cx="12192000" cy="712924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Umfrage – </a:t>
            </a:r>
            <a:r>
              <a:rPr lang="de-DE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Dritte </a:t>
            </a:r>
            <a:r>
              <a:rPr lang="de-DE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</a:p>
        </p:txBody>
      </p:sp>
      <p:sp>
        <p:nvSpPr>
          <p:cNvPr id="61" name="Foliennummernplatzhalter 9"/>
          <p:cNvSpPr txBox="1">
            <a:spLocks/>
          </p:cNvSpPr>
          <p:nvPr/>
        </p:nvSpPr>
        <p:spPr>
          <a:xfrm>
            <a:off x="9448317" y="66238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13020" y="1637071"/>
            <a:ext cx="10685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Persönlich: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Freiheit, Gleichheit, Solidarität (Artikel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1): 	24%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Freiheitsrechte (Artikel 1, 3, 19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…): 		11%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Persönlichkeitsrechte (Artikel1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,…): 		11%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82" y="796395"/>
            <a:ext cx="12191518" cy="8406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Menschenrecht ist für Sie </a:t>
            </a:r>
            <a:r>
              <a:rPr lang="de-DE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</a:t>
            </a: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 wichtigsten?</a:t>
            </a: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 rot="16200000">
            <a:off x="-270081" y="5190100"/>
            <a:ext cx="1530209" cy="55757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43416" y="4684059"/>
            <a:ext cx="10685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 Artikel 1 der Menschenrechte wird sowohl für die persönliche als auch für die berufliche Auswahl als sehr wichtig angesehen. </a:t>
            </a:r>
          </a:p>
          <a:p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Daraus können wir schließen, dass der Artikel 1 die Basis für ein friedliches und gutes Zusammenleben ist.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80" y="0"/>
            <a:ext cx="1267420" cy="7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1412</Words>
  <Application>Microsoft Office PowerPoint</Application>
  <PresentationFormat>Breitbild</PresentationFormat>
  <Paragraphs>374</Paragraphs>
  <Slides>34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Ebrima</vt:lpstr>
      <vt:lpstr>Segoe UI Symbol</vt:lpstr>
      <vt:lpstr>Verdana</vt:lpstr>
      <vt:lpstr>Wingdings</vt:lpstr>
      <vt:lpstr>Office Theme</vt:lpstr>
      <vt:lpstr>1_Benutzerdefiniertes Design</vt:lpstr>
      <vt:lpstr>Benutzerdefiniertes Design</vt:lpstr>
      <vt:lpstr>PowerPoint-Präsentation</vt:lpstr>
      <vt:lpstr>PowerPoint-Präsentation</vt:lpstr>
      <vt:lpstr> 1. Leitgedanke</vt:lpstr>
      <vt:lpstr>  2. Organisation</vt:lpstr>
      <vt:lpstr> 3. Teilnehmer</vt:lpstr>
      <vt:lpstr> 4. Durchführung</vt:lpstr>
      <vt:lpstr>5. Umfrage – Erste Frage</vt:lpstr>
      <vt:lpstr>PowerPoint-Präsentation</vt:lpstr>
      <vt:lpstr>5. Umfrage – Dritte Frage</vt:lpstr>
      <vt:lpstr>PowerPoint-Präsentation</vt:lpstr>
      <vt:lpstr>PowerPoint-Präsentation</vt:lpstr>
      <vt:lpstr>5. Umfrage – Fünfte Frage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6.1. Erkenntnisse</vt:lpstr>
      <vt:lpstr>6.2. Erkenntnisse</vt:lpstr>
      <vt:lpstr>6.3. Erkenntnisse</vt:lpstr>
      <vt:lpstr>7. Dank </vt:lpstr>
      <vt:lpstr>PowerPoint-Präsentation</vt:lpstr>
      <vt:lpstr> 9. Anhang: Beilspiel Fragebogen</vt:lpstr>
      <vt:lpstr> 9. Anhang: Spontane Umfrage – Erste Frage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Luther und die Reformation</dc:title>
  <dc:creator>Beil</dc:creator>
  <cp:lastModifiedBy>Beil</cp:lastModifiedBy>
  <cp:revision>583</cp:revision>
  <cp:lastPrinted>2018-10-07T16:24:12Z</cp:lastPrinted>
  <dcterms:created xsi:type="dcterms:W3CDTF">2017-12-26T14:03:24Z</dcterms:created>
  <dcterms:modified xsi:type="dcterms:W3CDTF">2020-07-23T08:13:33Z</dcterms:modified>
</cp:coreProperties>
</file>